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8" r:id="rId2"/>
    <p:sldId id="256" r:id="rId3"/>
    <p:sldId id="260" r:id="rId4"/>
    <p:sldId id="259" r:id="rId5"/>
    <p:sldId id="257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7299"/>
    <p:restoredTop sz="97791"/>
  </p:normalViewPr>
  <p:slideViewPr>
    <p:cSldViewPr snapToGrid="0" snapToObjects="1">
      <p:cViewPr varScale="1">
        <p:scale>
          <a:sx n="151" d="100"/>
          <a:sy n="151" d="100"/>
        </p:scale>
        <p:origin x="2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9A234-E185-6648-9B57-88BAF21EC650}" type="datetimeFigureOut">
              <a:rPr lang="en-US" smtClean="0"/>
              <a:t>1/21/21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A55EB-CA84-A44A-80D2-01EA3C207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28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A55EB-CA84-A44A-80D2-01EA3C207A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3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There aren't really "rules" about how to organize your files, but I think the best way to organize is to think in terms of "projects". Of course, how you define a "project" is sometimes tough...is the PhD the 'Project' or is each chapter of the dissertation a 'Project'? You'll have to give this some thought and think of  a system that works for you. For instance, you could organize as follows, based on file types: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A55EB-CA84-A44A-80D2-01EA3C207A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57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like 'Project' based organization for two main reasons. **First**, it pushes you to think as 'projects' leading to of 'products' (e.g., paper, report, grant proposal), and therefore how and where data you are collecting fit in. If </a:t>
            </a:r>
            <a:r>
              <a:rPr lang="en-US" dirty="0" err="1"/>
              <a:t>trhe</a:t>
            </a:r>
            <a:r>
              <a:rPr lang="en-US" dirty="0"/>
              <a:t> data aren't for a new project, and </a:t>
            </a:r>
            <a:r>
              <a:rPr lang="en-US" dirty="0" err="1"/>
              <a:t>it';'s</a:t>
            </a:r>
            <a:r>
              <a:rPr lang="en-US" dirty="0"/>
              <a:t> not clear to you if the data fit into an existing project, then are you sure you need to spend time, effort, and money collecting it? **Second**, project-based organization focuses on the individual steps and components that take a project from start-to-finish: planning your data collection, data gathering and clean-up, analysis, presentation, and data archiving.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A55EB-CA84-A44A-80D2-01EA3C207A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39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1. Prepare a file documenting your data organization structure so you can share it with team members (or look at it years later when looking for something). These can be `'readme'` files as needed for each folder. The `'readme'` file might include such things as explanations of naming conventions and how the structure of the directory relates to the structure of the project.</a:t>
            </a:r>
          </a:p>
          <a:p>
            <a:r>
              <a:rPr lang="en-US" dirty="0"/>
              <a:t>2. Use appropriate tools, such as version control tools, to keep track of the history of the data files (more on this later in the semester).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A55EB-CA84-A44A-80D2-01EA3C207A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78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A55EB-CA84-A44A-80D2-01EA3C207A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173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like 'Project' based organization for two main reasons. **First**, it pushes you to think as 'projects' leading to of 'products' (e.g., paper, report, grant proposal), and therefore how and where data you are collecting fit in. If </a:t>
            </a:r>
            <a:r>
              <a:rPr lang="en-US" dirty="0" err="1"/>
              <a:t>trhe</a:t>
            </a:r>
            <a:r>
              <a:rPr lang="en-US" dirty="0"/>
              <a:t> data aren't for a new project, and </a:t>
            </a:r>
            <a:r>
              <a:rPr lang="en-US" dirty="0" err="1"/>
              <a:t>it';'s</a:t>
            </a:r>
            <a:r>
              <a:rPr lang="en-US" dirty="0"/>
              <a:t> not clear to you if the data fit into an existing project, then are you sure you need to spend time, effort, and money collecting it? **Second**, project-based organization focuses on the individual steps and components that take a project from start-to-finish: planning your data collection, data gathering and clean-up, analysis, presentation, and data archiving.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A55EB-CA84-A44A-80D2-01EA3C207A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41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8E5E-226B-264B-BF51-AFD902E17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64D39-8F7C-C749-A2CC-156A71321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8C131-605E-8E47-9CB0-0C81DBD4C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89168-426D-3B47-B520-C93321FE4FB6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C52B7-0EA6-E848-8371-7B5913CFF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60CCA-06F0-E245-951C-B51752CA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D4CD-7D65-9B47-8471-0C2D0C7C8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287A-2AF7-284E-B72A-A131F3BC7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E764D-B8B3-834C-8CD9-1C73ABAAB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E41D-CB06-EF41-92D3-E08E7C572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89168-426D-3B47-B520-C93321FE4FB6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5C45A-0F9E-EF4B-A2FC-A1B24F889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260A1-EF92-9646-BC37-2769CD20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D4CD-7D65-9B47-8471-0C2D0C7C8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94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86C00B-9382-E44F-8415-21B897757A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E4B96-256F-7346-B312-606058062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C66EA-F27E-2B4E-B14D-E79525941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89168-426D-3B47-B520-C93321FE4FB6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F6929-2AB6-EC45-B5AD-7B3186033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29C80-7B85-884D-82E5-E51450CE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D4CD-7D65-9B47-8471-0C2D0C7C8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0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54EC-69CA-C846-86AA-D5C86E272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C66C7-3FD5-F744-BF63-C242C522E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7FB3E-E58A-DD4C-BF9B-1FC75BBD9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89168-426D-3B47-B520-C93321FE4FB6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88AC8-EA7E-0047-923C-0DAED70CB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BB90D-15D7-0F47-98A6-030761F21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D4CD-7D65-9B47-8471-0C2D0C7C8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9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DE360-697E-2343-BC78-AD5FCF16A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A88F8-406C-4E40-9735-BB619177E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641E5-077C-924D-9B6C-515122DE9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89168-426D-3B47-B520-C93321FE4FB6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D134F-ABC6-2643-875A-170E2803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7BB8B-BD80-C84B-B4C7-F1DE8C8A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D4CD-7D65-9B47-8471-0C2D0C7C8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3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EBE64-9011-9442-8AE4-E20B42253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C249A-1FCB-4643-8C3F-E2ABF4847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92C1C-43A3-4349-B76D-A8695C4BE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16962E-C89A-0243-85B9-030CB58A7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89168-426D-3B47-B520-C93321FE4FB6}" type="datetimeFigureOut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BF236-F235-FC46-81E3-ADFE466FD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D9AA8-2719-F745-8251-E7F3824F0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D4CD-7D65-9B47-8471-0C2D0C7C8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77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1BC5B-C8A3-F246-BD01-A18D6C390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0535D-25D3-AA45-938D-D310733D9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6D6FF-3FC2-E64A-B1AD-F38F4FEA0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C0469C-D6D6-B343-8B11-180D8F070F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A7C5BC-A476-8247-933C-0FFF743E5F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5208E5-B9EF-6D49-B6ED-3F70FCE0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89168-426D-3B47-B520-C93321FE4FB6}" type="datetimeFigureOut">
              <a:rPr lang="en-US" smtClean="0"/>
              <a:t>1/21/21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42910B-4013-0846-A948-02928E2CB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2634F0-2629-954B-8A2E-05296902D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D4CD-7D65-9B47-8471-0C2D0C7C8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31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FA64A-6BCE-AE45-97F6-CEC8A149E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086711-D6D1-D94A-820B-C20783159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89168-426D-3B47-B520-C93321FE4FB6}" type="datetimeFigureOut">
              <a:rPr lang="en-US" smtClean="0"/>
              <a:t>1/21/21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D7104-B5E9-5A4A-BC90-2DE4FDEA2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2A9F2-D753-6743-8A22-544B60C4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D4CD-7D65-9B47-8471-0C2D0C7C8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55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9F40A3-9BC4-1B47-BDB6-34A7CC41A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89168-426D-3B47-B520-C93321FE4FB6}" type="datetimeFigureOut">
              <a:rPr lang="en-US" smtClean="0"/>
              <a:t>1/21/21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7A504-4F39-CF47-901B-C11616EBF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9A601-B0E2-CB41-A1B4-DC5E411A9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D4CD-7D65-9B47-8471-0C2D0C7C8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74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7891F-4BE4-F847-B46E-2C7FA3E8A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5BF74-6114-C94E-AF56-B123CCA30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78450-68E6-3F43-BD19-9188CF74A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F31FB-4436-414D-94C9-275B3135F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89168-426D-3B47-B520-C93321FE4FB6}" type="datetimeFigureOut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6056F-F2A2-AA4A-814D-49CE0B0DD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29A3C-E7E2-1546-BA36-5DFAD99C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D4CD-7D65-9B47-8471-0C2D0C7C8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2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D6FEA-3235-A543-BA7D-A3596D36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700B23-0A87-2E44-8B7C-5A601F30F4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B40A0-3C10-624A-9A2F-32D1495D2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40490A-BEC3-AC40-BB50-776958313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89168-426D-3B47-B520-C93321FE4FB6}" type="datetimeFigureOut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0D8E9-679E-7843-A7A5-391E07E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2AD8F-CB20-084A-8623-C51B2FA92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4D4CD-7D65-9B47-8471-0C2D0C7C8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17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34309E-A016-E340-AFE4-52F4B5DE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8C3BF-B87F-9445-B526-9313791EB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B44AC-8C5C-8A47-9581-D199E19F6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89168-426D-3B47-B520-C93321FE4FB6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3E455-5402-ED47-8ACC-B9E4602E5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CF194-CFA8-6D44-8DDA-BCEC12866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4D4CD-7D65-9B47-8471-0C2D0C7C8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48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svg"/><Relationship Id="rId9" Type="http://schemas.openxmlformats.org/officeDocument/2006/relationships/image" Target="../media/image8.jpe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svg"/><Relationship Id="rId4" Type="http://schemas.openxmlformats.org/officeDocument/2006/relationships/image" Target="../media/image3.sv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5D70B3-0855-1F49-B207-EF217767B20E}"/>
              </a:ext>
            </a:extLst>
          </p:cNvPr>
          <p:cNvSpPr txBox="1"/>
          <p:nvPr/>
        </p:nvSpPr>
        <p:spPr>
          <a:xfrm>
            <a:off x="4986684" y="106350"/>
            <a:ext cx="29077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70C0"/>
                </a:solidFill>
              </a:rPr>
              <a:t>File Management</a:t>
            </a:r>
          </a:p>
        </p:txBody>
      </p:sp>
      <p:pic>
        <p:nvPicPr>
          <p:cNvPr id="1026" name="Picture 2" descr="office table with pile of papers">
            <a:extLst>
              <a:ext uri="{FF2B5EF4-FFF2-40B4-BE49-F238E27FC236}">
                <a16:creationId xmlns:a16="http://schemas.microsoft.com/office/drawing/2014/main" id="{344533DF-CC3C-E047-BBB1-A56C87E9F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927" y="721106"/>
            <a:ext cx="9228070" cy="613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447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4833F8-0185-2E41-84B1-88813C910AE6}"/>
              </a:ext>
            </a:extLst>
          </p:cNvPr>
          <p:cNvSpPr txBox="1"/>
          <p:nvPr/>
        </p:nvSpPr>
        <p:spPr>
          <a:xfrm>
            <a:off x="6063664" y="7312"/>
            <a:ext cx="48933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70C0"/>
                </a:solidFill>
              </a:rPr>
              <a:t>Project-Based Organization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09D37B-D2F1-9D45-B9B2-CD967F8F3AC5}"/>
              </a:ext>
            </a:extLst>
          </p:cNvPr>
          <p:cNvSpPr txBox="1"/>
          <p:nvPr/>
        </p:nvSpPr>
        <p:spPr>
          <a:xfrm>
            <a:off x="313918" y="24471"/>
            <a:ext cx="38704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70C0"/>
                </a:solidFill>
              </a:rPr>
              <a:t>File-Based Organization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E64E8B-8C1C-B24B-A130-66E3346307FA}"/>
              </a:ext>
            </a:extLst>
          </p:cNvPr>
          <p:cNvSpPr/>
          <p:nvPr/>
        </p:nvSpPr>
        <p:spPr>
          <a:xfrm>
            <a:off x="1717247" y="758669"/>
            <a:ext cx="10637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proposal</a:t>
            </a:r>
          </a:p>
        </p:txBody>
      </p:sp>
      <p:pic>
        <p:nvPicPr>
          <p:cNvPr id="9" name="Graphic 8" descr="Open Folder">
            <a:extLst>
              <a:ext uri="{FF2B5EF4-FFF2-40B4-BE49-F238E27FC236}">
                <a16:creationId xmlns:a16="http://schemas.microsoft.com/office/drawing/2014/main" id="{58DFD890-1E6A-FF4B-87AE-1837FBF5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668" y="578469"/>
            <a:ext cx="667857" cy="6678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B493D7-59D4-8E4A-8DB3-4036AFC8E314}"/>
              </a:ext>
            </a:extLst>
          </p:cNvPr>
          <p:cNvSpPr/>
          <p:nvPr/>
        </p:nvSpPr>
        <p:spPr>
          <a:xfrm>
            <a:off x="1700991" y="1405720"/>
            <a:ext cx="1999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consent forms</a:t>
            </a:r>
          </a:p>
        </p:txBody>
      </p:sp>
      <p:pic>
        <p:nvPicPr>
          <p:cNvPr id="11" name="Graphic 10" descr="Open Folder">
            <a:extLst>
              <a:ext uri="{FF2B5EF4-FFF2-40B4-BE49-F238E27FC236}">
                <a16:creationId xmlns:a16="http://schemas.microsoft.com/office/drawing/2014/main" id="{D076FD49-D6F0-234B-ACA2-50C8AA705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2412" y="1225520"/>
            <a:ext cx="667857" cy="6678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C36F263-0F29-C84A-9F60-E0DBBC59565A}"/>
              </a:ext>
            </a:extLst>
          </p:cNvPr>
          <p:cNvSpPr/>
          <p:nvPr/>
        </p:nvSpPr>
        <p:spPr>
          <a:xfrm>
            <a:off x="1717247" y="2069857"/>
            <a:ext cx="2098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documentation</a:t>
            </a:r>
          </a:p>
        </p:txBody>
      </p:sp>
      <p:pic>
        <p:nvPicPr>
          <p:cNvPr id="13" name="Graphic 12" descr="Open Folder">
            <a:extLst>
              <a:ext uri="{FF2B5EF4-FFF2-40B4-BE49-F238E27FC236}">
                <a16:creationId xmlns:a16="http://schemas.microsoft.com/office/drawing/2014/main" id="{679FF61C-EF3B-4340-82F9-876AEE049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668" y="1889657"/>
            <a:ext cx="667857" cy="6678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4C4549-2DE3-F046-9C0E-5CDB0C2120EB}"/>
              </a:ext>
            </a:extLst>
          </p:cNvPr>
          <p:cNvSpPr/>
          <p:nvPr/>
        </p:nvSpPr>
        <p:spPr>
          <a:xfrm>
            <a:off x="1700991" y="2716908"/>
            <a:ext cx="11222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surveys</a:t>
            </a:r>
          </a:p>
        </p:txBody>
      </p:sp>
      <p:pic>
        <p:nvPicPr>
          <p:cNvPr id="15" name="Graphic 14" descr="Open Folder">
            <a:extLst>
              <a:ext uri="{FF2B5EF4-FFF2-40B4-BE49-F238E27FC236}">
                <a16:creationId xmlns:a16="http://schemas.microsoft.com/office/drawing/2014/main" id="{2CECE36E-3267-B044-8A36-EB10F7CAF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2412" y="2536708"/>
            <a:ext cx="667857" cy="6678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D4D7CA1-6EA6-7844-AEE6-F90AF42AB97B}"/>
              </a:ext>
            </a:extLst>
          </p:cNvPr>
          <p:cNvSpPr/>
          <p:nvPr/>
        </p:nvSpPr>
        <p:spPr>
          <a:xfrm>
            <a:off x="1733503" y="3404940"/>
            <a:ext cx="17667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focus groups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30E8370A-DD8A-6E45-9089-A0FC28037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4924" y="3224740"/>
            <a:ext cx="667857" cy="66785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0DA3B7D-8BBC-9C4B-B09C-D5F9FE90214A}"/>
              </a:ext>
            </a:extLst>
          </p:cNvPr>
          <p:cNvSpPr/>
          <p:nvPr/>
        </p:nvSpPr>
        <p:spPr>
          <a:xfrm>
            <a:off x="1717247" y="4051991"/>
            <a:ext cx="10637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images</a:t>
            </a:r>
          </a:p>
        </p:txBody>
      </p:sp>
      <p:pic>
        <p:nvPicPr>
          <p:cNvPr id="19" name="Graphic 18" descr="Open Folder">
            <a:extLst>
              <a:ext uri="{FF2B5EF4-FFF2-40B4-BE49-F238E27FC236}">
                <a16:creationId xmlns:a16="http://schemas.microsoft.com/office/drawing/2014/main" id="{0EDD9893-4E7F-A541-AF1E-816D9222A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668" y="3871791"/>
            <a:ext cx="667857" cy="66785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3EF51A-7F82-AA40-89CA-0C412F0B2358}"/>
              </a:ext>
            </a:extLst>
          </p:cNvPr>
          <p:cNvSpPr/>
          <p:nvPr/>
        </p:nvSpPr>
        <p:spPr>
          <a:xfrm>
            <a:off x="495835" y="602984"/>
            <a:ext cx="3819329" cy="50294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5AE957-DD33-0345-87E5-624A0A9915EF}"/>
              </a:ext>
            </a:extLst>
          </p:cNvPr>
          <p:cNvSpPr/>
          <p:nvPr/>
        </p:nvSpPr>
        <p:spPr>
          <a:xfrm>
            <a:off x="6829229" y="758669"/>
            <a:ext cx="2975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Masters_ch1_land_cover_change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ABAC1532-2AC3-904A-AE47-241779C8F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198" y="564926"/>
            <a:ext cx="642125" cy="64212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C62B8F7-F107-524D-8279-AE0F9A624611}"/>
              </a:ext>
            </a:extLst>
          </p:cNvPr>
          <p:cNvSpPr/>
          <p:nvPr/>
        </p:nvSpPr>
        <p:spPr>
          <a:xfrm>
            <a:off x="7471354" y="1166083"/>
            <a:ext cx="562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dmp</a:t>
            </a:r>
            <a:endParaRPr lang="en-US" sz="1600" dirty="0"/>
          </a:p>
        </p:txBody>
      </p:sp>
      <p:pic>
        <p:nvPicPr>
          <p:cNvPr id="26" name="Graphic 25" descr="Open Folder">
            <a:extLst>
              <a:ext uri="{FF2B5EF4-FFF2-40B4-BE49-F238E27FC236}">
                <a16:creationId xmlns:a16="http://schemas.microsoft.com/office/drawing/2014/main" id="{F5818612-519E-C54D-95F3-9658C482B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5433" y="1004412"/>
            <a:ext cx="642125" cy="64212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D3BAA11-8CE6-294C-A5B3-9E25411D32CA}"/>
              </a:ext>
            </a:extLst>
          </p:cNvPr>
          <p:cNvSpPr/>
          <p:nvPr/>
        </p:nvSpPr>
        <p:spPr>
          <a:xfrm>
            <a:off x="7502882" y="1653531"/>
            <a:ext cx="5521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data</a:t>
            </a:r>
          </a:p>
        </p:txBody>
      </p:sp>
      <p:pic>
        <p:nvPicPr>
          <p:cNvPr id="28" name="Graphic 27" descr="Open Folder">
            <a:extLst>
              <a:ext uri="{FF2B5EF4-FFF2-40B4-BE49-F238E27FC236}">
                <a16:creationId xmlns:a16="http://schemas.microsoft.com/office/drawing/2014/main" id="{B30D8178-7E5A-7E48-9771-568F5D766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5380" y="1508832"/>
            <a:ext cx="642125" cy="64212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B397AF0-7B4C-3C4C-B84D-65A032F31B70}"/>
              </a:ext>
            </a:extLst>
          </p:cNvPr>
          <p:cNvSpPr/>
          <p:nvPr/>
        </p:nvSpPr>
        <p:spPr>
          <a:xfrm>
            <a:off x="8055722" y="2120422"/>
            <a:ext cx="910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raw data</a:t>
            </a:r>
          </a:p>
        </p:txBody>
      </p:sp>
      <p:pic>
        <p:nvPicPr>
          <p:cNvPr id="30" name="Graphic 29" descr="Open Folder">
            <a:extLst>
              <a:ext uri="{FF2B5EF4-FFF2-40B4-BE49-F238E27FC236}">
                <a16:creationId xmlns:a16="http://schemas.microsoft.com/office/drawing/2014/main" id="{5603D35F-7AAD-1A48-9312-4E4AA452B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5613" y="1974593"/>
            <a:ext cx="642125" cy="64212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73B0F4E-BA7C-B447-8362-B197A6B10B31}"/>
              </a:ext>
            </a:extLst>
          </p:cNvPr>
          <p:cNvSpPr/>
          <p:nvPr/>
        </p:nvSpPr>
        <p:spPr>
          <a:xfrm>
            <a:off x="8068755" y="3005403"/>
            <a:ext cx="1039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clean data</a:t>
            </a:r>
          </a:p>
        </p:txBody>
      </p:sp>
      <p:pic>
        <p:nvPicPr>
          <p:cNvPr id="32" name="Graphic 31" descr="Open Folder">
            <a:extLst>
              <a:ext uri="{FF2B5EF4-FFF2-40B4-BE49-F238E27FC236}">
                <a16:creationId xmlns:a16="http://schemas.microsoft.com/office/drawing/2014/main" id="{E4C6B115-F6A1-A34C-851C-B8E916945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7977" y="2820632"/>
            <a:ext cx="642125" cy="64212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01491B1-0713-F649-B0F8-22F6E2D8415E}"/>
              </a:ext>
            </a:extLst>
          </p:cNvPr>
          <p:cNvSpPr/>
          <p:nvPr/>
        </p:nvSpPr>
        <p:spPr>
          <a:xfrm>
            <a:off x="5899205" y="561310"/>
            <a:ext cx="5390508" cy="6229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36" name="Graphic 35" descr="Paper with solid fill">
            <a:extLst>
              <a:ext uri="{FF2B5EF4-FFF2-40B4-BE49-F238E27FC236}">
                <a16:creationId xmlns:a16="http://schemas.microsoft.com/office/drawing/2014/main" id="{4AE28455-794C-E842-A229-8F089138C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3314" y="3910395"/>
            <a:ext cx="278193" cy="27819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0D2E85A-2214-C048-A48A-8A25B3A4A81B}"/>
              </a:ext>
            </a:extLst>
          </p:cNvPr>
          <p:cNvSpPr/>
          <p:nvPr/>
        </p:nvSpPr>
        <p:spPr>
          <a:xfrm>
            <a:off x="8475419" y="3872961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metadata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B48A54-BBC3-E949-8AA7-90349E1E36C7}"/>
              </a:ext>
            </a:extLst>
          </p:cNvPr>
          <p:cNvSpPr/>
          <p:nvPr/>
        </p:nvSpPr>
        <p:spPr>
          <a:xfrm>
            <a:off x="7688881" y="4374121"/>
            <a:ext cx="888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analyses</a:t>
            </a:r>
          </a:p>
        </p:txBody>
      </p:sp>
      <p:pic>
        <p:nvPicPr>
          <p:cNvPr id="39" name="Graphic 38" descr="Open Folder">
            <a:extLst>
              <a:ext uri="{FF2B5EF4-FFF2-40B4-BE49-F238E27FC236}">
                <a16:creationId xmlns:a16="http://schemas.microsoft.com/office/drawing/2014/main" id="{446424B3-75BF-F94E-B0F4-DA4DB8C73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5192" y="4189749"/>
            <a:ext cx="642125" cy="64212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A1F3F32-CAA8-8547-BBF6-F446DC0D9C5C}"/>
              </a:ext>
            </a:extLst>
          </p:cNvPr>
          <p:cNvSpPr/>
          <p:nvPr/>
        </p:nvSpPr>
        <p:spPr>
          <a:xfrm>
            <a:off x="7727317" y="5795110"/>
            <a:ext cx="11215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manuscript</a:t>
            </a:r>
          </a:p>
        </p:txBody>
      </p:sp>
      <p:pic>
        <p:nvPicPr>
          <p:cNvPr id="41" name="Graphic 40" descr="Open Folder">
            <a:extLst>
              <a:ext uri="{FF2B5EF4-FFF2-40B4-BE49-F238E27FC236}">
                <a16:creationId xmlns:a16="http://schemas.microsoft.com/office/drawing/2014/main" id="{2B13CB7E-A2E8-E84B-AE43-DE87CE725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5131" y="5643325"/>
            <a:ext cx="642125" cy="64212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83E4AF94-E7C2-9449-9866-7CCE2FA257FA}"/>
              </a:ext>
            </a:extLst>
          </p:cNvPr>
          <p:cNvSpPr/>
          <p:nvPr/>
        </p:nvSpPr>
        <p:spPr>
          <a:xfrm>
            <a:off x="1740876" y="4570198"/>
            <a:ext cx="10637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ch1</a:t>
            </a:r>
          </a:p>
        </p:txBody>
      </p:sp>
      <p:pic>
        <p:nvPicPr>
          <p:cNvPr id="47" name="Graphic 46" descr="Open Folder">
            <a:extLst>
              <a:ext uri="{FF2B5EF4-FFF2-40B4-BE49-F238E27FC236}">
                <a16:creationId xmlns:a16="http://schemas.microsoft.com/office/drawing/2014/main" id="{9742FF1B-CBCD-B743-86C3-4C786D3B7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297" y="4389998"/>
            <a:ext cx="667857" cy="667857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E3C7D32-2DD5-E349-9908-90E42F3CE57E}"/>
              </a:ext>
            </a:extLst>
          </p:cNvPr>
          <p:cNvSpPr/>
          <p:nvPr/>
        </p:nvSpPr>
        <p:spPr>
          <a:xfrm>
            <a:off x="1759402" y="5122244"/>
            <a:ext cx="10637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ch2</a:t>
            </a:r>
          </a:p>
        </p:txBody>
      </p:sp>
      <p:pic>
        <p:nvPicPr>
          <p:cNvPr id="49" name="Graphic 48" descr="Open Folder">
            <a:extLst>
              <a:ext uri="{FF2B5EF4-FFF2-40B4-BE49-F238E27FC236}">
                <a16:creationId xmlns:a16="http://schemas.microsoft.com/office/drawing/2014/main" id="{AB437DB9-2D71-374F-8726-D9594482D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823" y="4942044"/>
            <a:ext cx="667857" cy="667857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857200E-2125-CC4C-81A0-7182DA7FBCE2}"/>
              </a:ext>
            </a:extLst>
          </p:cNvPr>
          <p:cNvSpPr/>
          <p:nvPr/>
        </p:nvSpPr>
        <p:spPr>
          <a:xfrm>
            <a:off x="8231220" y="4760487"/>
            <a:ext cx="18836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intermediate output</a:t>
            </a:r>
          </a:p>
        </p:txBody>
      </p:sp>
      <p:pic>
        <p:nvPicPr>
          <p:cNvPr id="51" name="Graphic 50" descr="Open Folder">
            <a:extLst>
              <a:ext uri="{FF2B5EF4-FFF2-40B4-BE49-F238E27FC236}">
                <a16:creationId xmlns:a16="http://schemas.microsoft.com/office/drawing/2014/main" id="{C2084914-937D-E74B-A4BA-CF26174A8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1111" y="4614658"/>
            <a:ext cx="642125" cy="64212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AC44D6D-6DE8-C843-941A-8A821820EF51}"/>
              </a:ext>
            </a:extLst>
          </p:cNvPr>
          <p:cNvSpPr/>
          <p:nvPr/>
        </p:nvSpPr>
        <p:spPr>
          <a:xfrm>
            <a:off x="8241889" y="5375582"/>
            <a:ext cx="1241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final outputs</a:t>
            </a:r>
          </a:p>
        </p:txBody>
      </p:sp>
      <p:pic>
        <p:nvPicPr>
          <p:cNvPr id="53" name="Graphic 52" descr="Open Folder">
            <a:extLst>
              <a:ext uri="{FF2B5EF4-FFF2-40B4-BE49-F238E27FC236}">
                <a16:creationId xmlns:a16="http://schemas.microsoft.com/office/drawing/2014/main" id="{84598F67-BDD4-FB44-941D-A5BD43DA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1111" y="5190811"/>
            <a:ext cx="642125" cy="642125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1F5CC846-1D86-E141-870E-8144AB9D4939}"/>
              </a:ext>
            </a:extLst>
          </p:cNvPr>
          <p:cNvSpPr/>
          <p:nvPr/>
        </p:nvSpPr>
        <p:spPr>
          <a:xfrm>
            <a:off x="7780159" y="6321592"/>
            <a:ext cx="1368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data archiving</a:t>
            </a:r>
          </a:p>
        </p:txBody>
      </p:sp>
      <p:pic>
        <p:nvPicPr>
          <p:cNvPr id="55" name="Graphic 54" descr="Open Folder">
            <a:extLst>
              <a:ext uri="{FF2B5EF4-FFF2-40B4-BE49-F238E27FC236}">
                <a16:creationId xmlns:a16="http://schemas.microsoft.com/office/drawing/2014/main" id="{919D12CF-7994-524C-B338-599F706B6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7973" y="6169807"/>
            <a:ext cx="642125" cy="642125"/>
          </a:xfrm>
          <a:prstGeom prst="rect">
            <a:avLst/>
          </a:prstGeom>
        </p:spPr>
      </p:pic>
      <p:pic>
        <p:nvPicPr>
          <p:cNvPr id="56" name="Graphic 55" descr="Open Folder">
            <a:extLst>
              <a:ext uri="{FF2B5EF4-FFF2-40B4-BE49-F238E27FC236}">
                <a16:creationId xmlns:a16="http://schemas.microsoft.com/office/drawing/2014/main" id="{B659A1D7-B8BE-BA4D-9F49-45979D933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2809" y="2402032"/>
            <a:ext cx="304933" cy="304933"/>
          </a:xfrm>
          <a:prstGeom prst="rect">
            <a:avLst/>
          </a:prstGeom>
        </p:spPr>
      </p:pic>
      <p:pic>
        <p:nvPicPr>
          <p:cNvPr id="57" name="Graphic 56" descr="Open Folder">
            <a:extLst>
              <a:ext uri="{FF2B5EF4-FFF2-40B4-BE49-F238E27FC236}">
                <a16:creationId xmlns:a16="http://schemas.microsoft.com/office/drawing/2014/main" id="{A146CEA5-A51A-6E45-92CF-5536D8C9D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257" y="2671026"/>
            <a:ext cx="304933" cy="304933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C613CBE-6BA9-114B-888A-906551D675D3}"/>
              </a:ext>
            </a:extLst>
          </p:cNvPr>
          <p:cNvSpPr/>
          <p:nvPr/>
        </p:nvSpPr>
        <p:spPr>
          <a:xfrm>
            <a:off x="8399758" y="2365428"/>
            <a:ext cx="11326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Images raw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86AD500-4F53-1B45-B193-A4718B8B525E}"/>
              </a:ext>
            </a:extLst>
          </p:cNvPr>
          <p:cNvSpPr/>
          <p:nvPr/>
        </p:nvSpPr>
        <p:spPr>
          <a:xfrm>
            <a:off x="8447844" y="2663505"/>
            <a:ext cx="11824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Surveys raw</a:t>
            </a:r>
          </a:p>
        </p:txBody>
      </p:sp>
      <p:pic>
        <p:nvPicPr>
          <p:cNvPr id="62" name="Graphic 61" descr="Open Folder">
            <a:extLst>
              <a:ext uri="{FF2B5EF4-FFF2-40B4-BE49-F238E27FC236}">
                <a16:creationId xmlns:a16="http://schemas.microsoft.com/office/drawing/2014/main" id="{BD5F2F3C-EC2E-1645-89E9-C4CBCF55D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9241" y="3325226"/>
            <a:ext cx="304933" cy="304933"/>
          </a:xfrm>
          <a:prstGeom prst="rect">
            <a:avLst/>
          </a:prstGeom>
        </p:spPr>
      </p:pic>
      <p:pic>
        <p:nvPicPr>
          <p:cNvPr id="63" name="Graphic 62" descr="Open Folder">
            <a:extLst>
              <a:ext uri="{FF2B5EF4-FFF2-40B4-BE49-F238E27FC236}">
                <a16:creationId xmlns:a16="http://schemas.microsoft.com/office/drawing/2014/main" id="{03204009-EB82-FC4E-BDB6-21448B786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4920" y="3602854"/>
            <a:ext cx="304933" cy="304933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F6F6783A-278F-7648-B5D1-F35A9B92636B}"/>
              </a:ext>
            </a:extLst>
          </p:cNvPr>
          <p:cNvSpPr/>
          <p:nvPr/>
        </p:nvSpPr>
        <p:spPr>
          <a:xfrm>
            <a:off x="8466190" y="3288622"/>
            <a:ext cx="10613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Images </a:t>
            </a:r>
            <a:r>
              <a:rPr lang="en-US" sz="1600" dirty="0" err="1"/>
              <a:t>cln</a:t>
            </a:r>
            <a:endParaRPr lang="en-US" sz="16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0ADFCC1-02C9-FF4C-9C27-54ED0F3E49E1}"/>
              </a:ext>
            </a:extLst>
          </p:cNvPr>
          <p:cNvSpPr/>
          <p:nvPr/>
        </p:nvSpPr>
        <p:spPr>
          <a:xfrm>
            <a:off x="8491507" y="3595333"/>
            <a:ext cx="11111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Surveys </a:t>
            </a:r>
            <a:r>
              <a:rPr lang="en-US" sz="1600" dirty="0" err="1"/>
              <a:t>cln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4561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  <p:bldP spid="25" grpId="0"/>
      <p:bldP spid="27" grpId="0"/>
      <p:bldP spid="29" grpId="0"/>
      <p:bldP spid="31" grpId="0"/>
      <p:bldP spid="33" grpId="0" animBg="1"/>
      <p:bldP spid="37" grpId="0"/>
      <p:bldP spid="38" grpId="0"/>
      <p:bldP spid="40" grpId="0"/>
      <p:bldP spid="50" grpId="0"/>
      <p:bldP spid="52" grpId="0"/>
      <p:bldP spid="54" grpId="0"/>
      <p:bldP spid="59" grpId="0"/>
      <p:bldP spid="60" grpId="0"/>
      <p:bldP spid="64" grpId="0"/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4833F8-0185-2E41-84B1-88813C910AE6}"/>
              </a:ext>
            </a:extLst>
          </p:cNvPr>
          <p:cNvSpPr txBox="1"/>
          <p:nvPr/>
        </p:nvSpPr>
        <p:spPr>
          <a:xfrm>
            <a:off x="442091" y="0"/>
            <a:ext cx="48933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70C0"/>
                </a:solidFill>
              </a:rPr>
              <a:t>Project-Based Organization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5AE957-DD33-0345-87E5-624A0A9915EF}"/>
              </a:ext>
            </a:extLst>
          </p:cNvPr>
          <p:cNvSpPr/>
          <p:nvPr/>
        </p:nvSpPr>
        <p:spPr>
          <a:xfrm>
            <a:off x="1207656" y="751357"/>
            <a:ext cx="2975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Masters_ch1_land_cover_change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ABAC1532-2AC3-904A-AE47-241779C8F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625" y="557614"/>
            <a:ext cx="642125" cy="64212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C62B8F7-F107-524D-8279-AE0F9A624611}"/>
              </a:ext>
            </a:extLst>
          </p:cNvPr>
          <p:cNvSpPr/>
          <p:nvPr/>
        </p:nvSpPr>
        <p:spPr>
          <a:xfrm>
            <a:off x="1849781" y="1158771"/>
            <a:ext cx="562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dmp</a:t>
            </a:r>
            <a:endParaRPr lang="en-US" sz="1600" dirty="0"/>
          </a:p>
        </p:txBody>
      </p:sp>
      <p:pic>
        <p:nvPicPr>
          <p:cNvPr id="26" name="Graphic 25" descr="Open Folder">
            <a:extLst>
              <a:ext uri="{FF2B5EF4-FFF2-40B4-BE49-F238E27FC236}">
                <a16:creationId xmlns:a16="http://schemas.microsoft.com/office/drawing/2014/main" id="{F5818612-519E-C54D-95F3-9658C482B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3860" y="997100"/>
            <a:ext cx="642125" cy="64212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D3BAA11-8CE6-294C-A5B3-9E25411D32CA}"/>
              </a:ext>
            </a:extLst>
          </p:cNvPr>
          <p:cNvSpPr/>
          <p:nvPr/>
        </p:nvSpPr>
        <p:spPr>
          <a:xfrm>
            <a:off x="1881309" y="1646219"/>
            <a:ext cx="5521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data</a:t>
            </a:r>
          </a:p>
        </p:txBody>
      </p:sp>
      <p:pic>
        <p:nvPicPr>
          <p:cNvPr id="28" name="Graphic 27" descr="Open Folder">
            <a:extLst>
              <a:ext uri="{FF2B5EF4-FFF2-40B4-BE49-F238E27FC236}">
                <a16:creationId xmlns:a16="http://schemas.microsoft.com/office/drawing/2014/main" id="{B30D8178-7E5A-7E48-9771-568F5D766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3807" y="1501520"/>
            <a:ext cx="642125" cy="64212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B397AF0-7B4C-3C4C-B84D-65A032F31B70}"/>
              </a:ext>
            </a:extLst>
          </p:cNvPr>
          <p:cNvSpPr/>
          <p:nvPr/>
        </p:nvSpPr>
        <p:spPr>
          <a:xfrm>
            <a:off x="2434149" y="2113110"/>
            <a:ext cx="910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raw data</a:t>
            </a:r>
          </a:p>
        </p:txBody>
      </p:sp>
      <p:pic>
        <p:nvPicPr>
          <p:cNvPr id="30" name="Graphic 29" descr="Open Folder">
            <a:extLst>
              <a:ext uri="{FF2B5EF4-FFF2-40B4-BE49-F238E27FC236}">
                <a16:creationId xmlns:a16="http://schemas.microsoft.com/office/drawing/2014/main" id="{5603D35F-7AAD-1A48-9312-4E4AA452B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4040" y="1967281"/>
            <a:ext cx="642125" cy="64212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73B0F4E-BA7C-B447-8362-B197A6B10B31}"/>
              </a:ext>
            </a:extLst>
          </p:cNvPr>
          <p:cNvSpPr/>
          <p:nvPr/>
        </p:nvSpPr>
        <p:spPr>
          <a:xfrm>
            <a:off x="2447182" y="2998091"/>
            <a:ext cx="1039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clean data</a:t>
            </a:r>
          </a:p>
        </p:txBody>
      </p:sp>
      <p:pic>
        <p:nvPicPr>
          <p:cNvPr id="32" name="Graphic 31" descr="Open Folder">
            <a:extLst>
              <a:ext uri="{FF2B5EF4-FFF2-40B4-BE49-F238E27FC236}">
                <a16:creationId xmlns:a16="http://schemas.microsoft.com/office/drawing/2014/main" id="{E4C6B115-F6A1-A34C-851C-B8E916945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6404" y="2813320"/>
            <a:ext cx="642125" cy="64212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01491B1-0713-F649-B0F8-22F6E2D8415E}"/>
              </a:ext>
            </a:extLst>
          </p:cNvPr>
          <p:cNvSpPr/>
          <p:nvPr/>
        </p:nvSpPr>
        <p:spPr>
          <a:xfrm>
            <a:off x="277632" y="553998"/>
            <a:ext cx="5390508" cy="6229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36" name="Graphic 35" descr="Paper with solid fill">
            <a:extLst>
              <a:ext uri="{FF2B5EF4-FFF2-40B4-BE49-F238E27FC236}">
                <a16:creationId xmlns:a16="http://schemas.microsoft.com/office/drawing/2014/main" id="{4AE28455-794C-E842-A229-8F089138C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91741" y="3903083"/>
            <a:ext cx="278193" cy="27819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0D2E85A-2214-C048-A48A-8A25B3A4A81B}"/>
              </a:ext>
            </a:extLst>
          </p:cNvPr>
          <p:cNvSpPr/>
          <p:nvPr/>
        </p:nvSpPr>
        <p:spPr>
          <a:xfrm>
            <a:off x="2853846" y="3865649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metadata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B48A54-BBC3-E949-8AA7-90349E1E36C7}"/>
              </a:ext>
            </a:extLst>
          </p:cNvPr>
          <p:cNvSpPr/>
          <p:nvPr/>
        </p:nvSpPr>
        <p:spPr>
          <a:xfrm>
            <a:off x="2067308" y="4366809"/>
            <a:ext cx="888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analyses</a:t>
            </a:r>
          </a:p>
        </p:txBody>
      </p:sp>
      <p:pic>
        <p:nvPicPr>
          <p:cNvPr id="39" name="Graphic 38" descr="Open Folder">
            <a:extLst>
              <a:ext uri="{FF2B5EF4-FFF2-40B4-BE49-F238E27FC236}">
                <a16:creationId xmlns:a16="http://schemas.microsoft.com/office/drawing/2014/main" id="{446424B3-75BF-F94E-B0F4-DA4DB8C73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3619" y="4182437"/>
            <a:ext cx="642125" cy="64212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A1F3F32-CAA8-8547-BBF6-F446DC0D9C5C}"/>
              </a:ext>
            </a:extLst>
          </p:cNvPr>
          <p:cNvSpPr/>
          <p:nvPr/>
        </p:nvSpPr>
        <p:spPr>
          <a:xfrm>
            <a:off x="2105744" y="5787798"/>
            <a:ext cx="11215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manuscript</a:t>
            </a:r>
          </a:p>
        </p:txBody>
      </p:sp>
      <p:pic>
        <p:nvPicPr>
          <p:cNvPr id="41" name="Graphic 40" descr="Open Folder">
            <a:extLst>
              <a:ext uri="{FF2B5EF4-FFF2-40B4-BE49-F238E27FC236}">
                <a16:creationId xmlns:a16="http://schemas.microsoft.com/office/drawing/2014/main" id="{2B13CB7E-A2E8-E84B-AE43-DE87CE725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3558" y="5636013"/>
            <a:ext cx="642125" cy="64212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857200E-2125-CC4C-81A0-7182DA7FBCE2}"/>
              </a:ext>
            </a:extLst>
          </p:cNvPr>
          <p:cNvSpPr/>
          <p:nvPr/>
        </p:nvSpPr>
        <p:spPr>
          <a:xfrm>
            <a:off x="2609647" y="4753175"/>
            <a:ext cx="18836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intermediate output</a:t>
            </a:r>
          </a:p>
        </p:txBody>
      </p:sp>
      <p:pic>
        <p:nvPicPr>
          <p:cNvPr id="51" name="Graphic 50" descr="Open Folder">
            <a:extLst>
              <a:ext uri="{FF2B5EF4-FFF2-40B4-BE49-F238E27FC236}">
                <a16:creationId xmlns:a16="http://schemas.microsoft.com/office/drawing/2014/main" id="{C2084914-937D-E74B-A4BA-CF26174A8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9538" y="4607346"/>
            <a:ext cx="642125" cy="64212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AC44D6D-6DE8-C843-941A-8A821820EF51}"/>
              </a:ext>
            </a:extLst>
          </p:cNvPr>
          <p:cNvSpPr/>
          <p:nvPr/>
        </p:nvSpPr>
        <p:spPr>
          <a:xfrm>
            <a:off x="2620316" y="5368270"/>
            <a:ext cx="1241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final outputs</a:t>
            </a:r>
          </a:p>
        </p:txBody>
      </p:sp>
      <p:pic>
        <p:nvPicPr>
          <p:cNvPr id="53" name="Graphic 52" descr="Open Folder">
            <a:extLst>
              <a:ext uri="{FF2B5EF4-FFF2-40B4-BE49-F238E27FC236}">
                <a16:creationId xmlns:a16="http://schemas.microsoft.com/office/drawing/2014/main" id="{84598F67-BDD4-FB44-941D-A5BD43DA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9538" y="5183499"/>
            <a:ext cx="642125" cy="642125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1F5CC846-1D86-E141-870E-8144AB9D4939}"/>
              </a:ext>
            </a:extLst>
          </p:cNvPr>
          <p:cNvSpPr/>
          <p:nvPr/>
        </p:nvSpPr>
        <p:spPr>
          <a:xfrm>
            <a:off x="2158586" y="6314280"/>
            <a:ext cx="1368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data archiving</a:t>
            </a:r>
          </a:p>
        </p:txBody>
      </p:sp>
      <p:pic>
        <p:nvPicPr>
          <p:cNvPr id="55" name="Graphic 54" descr="Open Folder">
            <a:extLst>
              <a:ext uri="{FF2B5EF4-FFF2-40B4-BE49-F238E27FC236}">
                <a16:creationId xmlns:a16="http://schemas.microsoft.com/office/drawing/2014/main" id="{919D12CF-7994-524C-B338-599F706B6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6400" y="6162495"/>
            <a:ext cx="642125" cy="642125"/>
          </a:xfrm>
          <a:prstGeom prst="rect">
            <a:avLst/>
          </a:prstGeom>
        </p:spPr>
      </p:pic>
      <p:pic>
        <p:nvPicPr>
          <p:cNvPr id="56" name="Graphic 55" descr="Open Folder">
            <a:extLst>
              <a:ext uri="{FF2B5EF4-FFF2-40B4-BE49-F238E27FC236}">
                <a16:creationId xmlns:a16="http://schemas.microsoft.com/office/drawing/2014/main" id="{B659A1D7-B8BE-BA4D-9F49-45979D933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1236" y="2394720"/>
            <a:ext cx="304933" cy="304933"/>
          </a:xfrm>
          <a:prstGeom prst="rect">
            <a:avLst/>
          </a:prstGeom>
        </p:spPr>
      </p:pic>
      <p:pic>
        <p:nvPicPr>
          <p:cNvPr id="57" name="Graphic 56" descr="Open Folder">
            <a:extLst>
              <a:ext uri="{FF2B5EF4-FFF2-40B4-BE49-F238E27FC236}">
                <a16:creationId xmlns:a16="http://schemas.microsoft.com/office/drawing/2014/main" id="{A146CEA5-A51A-6E45-92CF-5536D8C9D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9684" y="2663714"/>
            <a:ext cx="304933" cy="304933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C613CBE-6BA9-114B-888A-906551D675D3}"/>
              </a:ext>
            </a:extLst>
          </p:cNvPr>
          <p:cNvSpPr/>
          <p:nvPr/>
        </p:nvSpPr>
        <p:spPr>
          <a:xfrm>
            <a:off x="2778185" y="2358116"/>
            <a:ext cx="11326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Images raw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86AD500-4F53-1B45-B193-A4718B8B525E}"/>
              </a:ext>
            </a:extLst>
          </p:cNvPr>
          <p:cNvSpPr/>
          <p:nvPr/>
        </p:nvSpPr>
        <p:spPr>
          <a:xfrm>
            <a:off x="2826271" y="2656193"/>
            <a:ext cx="11824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Surveys raw</a:t>
            </a:r>
          </a:p>
        </p:txBody>
      </p:sp>
      <p:pic>
        <p:nvPicPr>
          <p:cNvPr id="62" name="Graphic 61" descr="Open Folder">
            <a:extLst>
              <a:ext uri="{FF2B5EF4-FFF2-40B4-BE49-F238E27FC236}">
                <a16:creationId xmlns:a16="http://schemas.microsoft.com/office/drawing/2014/main" id="{BD5F2F3C-EC2E-1645-89E9-C4CBCF55D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7668" y="3317914"/>
            <a:ext cx="304933" cy="304933"/>
          </a:xfrm>
          <a:prstGeom prst="rect">
            <a:avLst/>
          </a:prstGeom>
        </p:spPr>
      </p:pic>
      <p:pic>
        <p:nvPicPr>
          <p:cNvPr id="63" name="Graphic 62" descr="Open Folder">
            <a:extLst>
              <a:ext uri="{FF2B5EF4-FFF2-40B4-BE49-F238E27FC236}">
                <a16:creationId xmlns:a16="http://schemas.microsoft.com/office/drawing/2014/main" id="{03204009-EB82-FC4E-BDB6-21448B786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3347" y="3595542"/>
            <a:ext cx="304933" cy="304933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F6F6783A-278F-7648-B5D1-F35A9B92636B}"/>
              </a:ext>
            </a:extLst>
          </p:cNvPr>
          <p:cNvSpPr/>
          <p:nvPr/>
        </p:nvSpPr>
        <p:spPr>
          <a:xfrm>
            <a:off x="2844617" y="3281310"/>
            <a:ext cx="10613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Images </a:t>
            </a:r>
            <a:r>
              <a:rPr lang="en-US" sz="1600" dirty="0" err="1"/>
              <a:t>cln</a:t>
            </a:r>
            <a:endParaRPr lang="en-US" sz="16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0ADFCC1-02C9-FF4C-9C27-54ED0F3E49E1}"/>
              </a:ext>
            </a:extLst>
          </p:cNvPr>
          <p:cNvSpPr/>
          <p:nvPr/>
        </p:nvSpPr>
        <p:spPr>
          <a:xfrm>
            <a:off x="2869934" y="3588021"/>
            <a:ext cx="11111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Surveys </a:t>
            </a:r>
            <a:r>
              <a:rPr lang="en-US" sz="1600" dirty="0" err="1"/>
              <a:t>cln</a:t>
            </a:r>
            <a:endParaRPr lang="en-US" sz="16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5D6DAD7-0A5C-C848-B29F-DE12B1E25D01}"/>
              </a:ext>
            </a:extLst>
          </p:cNvPr>
          <p:cNvSpPr txBox="1"/>
          <p:nvPr/>
        </p:nvSpPr>
        <p:spPr>
          <a:xfrm>
            <a:off x="5520005" y="53380"/>
            <a:ext cx="2209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Projects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FAEB82E-5837-6A42-A518-0B3877E6CFF4}"/>
              </a:ext>
            </a:extLst>
          </p:cNvPr>
          <p:cNvSpPr txBox="1"/>
          <p:nvPr/>
        </p:nvSpPr>
        <p:spPr>
          <a:xfrm>
            <a:off x="8122629" y="6286910"/>
            <a:ext cx="2471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Products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A416F4-3E48-B340-9772-962E55825E6C}"/>
              </a:ext>
            </a:extLst>
          </p:cNvPr>
          <p:cNvCxnSpPr>
            <a:cxnSpLocks/>
            <a:stCxn id="5132" idx="0"/>
          </p:cNvCxnSpPr>
          <p:nvPr/>
        </p:nvCxnSpPr>
        <p:spPr>
          <a:xfrm>
            <a:off x="7206258" y="571090"/>
            <a:ext cx="2365426" cy="5743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brown concrete building during daytime">
            <a:extLst>
              <a:ext uri="{FF2B5EF4-FFF2-40B4-BE49-F238E27FC236}">
                <a16:creationId xmlns:a16="http://schemas.microsoft.com/office/drawing/2014/main" id="{9D1ED20C-6E16-D34C-B4EF-8FC297330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642" y="3595542"/>
            <a:ext cx="2137769" cy="320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orange brick lot">
            <a:extLst>
              <a:ext uri="{FF2B5EF4-FFF2-40B4-BE49-F238E27FC236}">
                <a16:creationId xmlns:a16="http://schemas.microsoft.com/office/drawing/2014/main" id="{57EDC7C1-F17D-E542-8125-8DBA88F36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801" y="4377377"/>
            <a:ext cx="1053131" cy="157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What Goes Into Creating The Perfect Construction Blueprint? - MH Williams">
            <a:extLst>
              <a:ext uri="{FF2B5EF4-FFF2-40B4-BE49-F238E27FC236}">
                <a16:creationId xmlns:a16="http://schemas.microsoft.com/office/drawing/2014/main" id="{0C6B3F3F-9445-C34D-818D-479A6A235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588" y="571090"/>
            <a:ext cx="2895340" cy="185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B7 GFRC Concrete Mix Pallet - Blendhouse">
            <a:extLst>
              <a:ext uri="{FF2B5EF4-FFF2-40B4-BE49-F238E27FC236}">
                <a16:creationId xmlns:a16="http://schemas.microsoft.com/office/drawing/2014/main" id="{2111AA57-EB5B-8149-9B2F-5DC65234F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89" y="2732378"/>
            <a:ext cx="1544150" cy="154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Tips for Building with Board Form Concrete — Boothe Concrete">
            <a:extLst>
              <a:ext uri="{FF2B5EF4-FFF2-40B4-BE49-F238E27FC236}">
                <a16:creationId xmlns:a16="http://schemas.microsoft.com/office/drawing/2014/main" id="{DA63EE82-F2E1-8C4E-B61B-27F3BFB0E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761" y="4397947"/>
            <a:ext cx="2342952" cy="155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REDCD Red Clay Dirt Pile | Acme Sand &amp; Gravel">
            <a:extLst>
              <a:ext uri="{FF2B5EF4-FFF2-40B4-BE49-F238E27FC236}">
                <a16:creationId xmlns:a16="http://schemas.microsoft.com/office/drawing/2014/main" id="{F752FA0C-2F51-524E-9379-30661842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88" y="2806422"/>
            <a:ext cx="2209176" cy="14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Graphic 42" descr="Cloud outline">
            <a:extLst>
              <a:ext uri="{FF2B5EF4-FFF2-40B4-BE49-F238E27FC236}">
                <a16:creationId xmlns:a16="http://schemas.microsoft.com/office/drawing/2014/main" id="{C040C10D-6775-CA41-B3E4-07C4AB0D92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43640" y="6126352"/>
            <a:ext cx="882125" cy="882125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6F8E116-24C2-2B49-B499-C47EBE7FEBD6}"/>
              </a:ext>
            </a:extLst>
          </p:cNvPr>
          <p:cNvCxnSpPr>
            <a:cxnSpLocks/>
          </p:cNvCxnSpPr>
          <p:nvPr/>
        </p:nvCxnSpPr>
        <p:spPr>
          <a:xfrm>
            <a:off x="3526846" y="6501248"/>
            <a:ext cx="609339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 descr="Dryad logo">
            <a:extLst>
              <a:ext uri="{FF2B5EF4-FFF2-40B4-BE49-F238E27FC236}">
                <a16:creationId xmlns:a16="http://schemas.microsoft.com/office/drawing/2014/main" id="{2A391391-BF67-6343-B203-CB6191B3DE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35"/>
          <a:stretch/>
        </p:blipFill>
        <p:spPr bwMode="auto">
          <a:xfrm>
            <a:off x="4408646" y="6447288"/>
            <a:ext cx="251498" cy="28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otropica - Wiley Online Library">
            <a:extLst>
              <a:ext uri="{FF2B5EF4-FFF2-40B4-BE49-F238E27FC236}">
                <a16:creationId xmlns:a16="http://schemas.microsoft.com/office/drawing/2014/main" id="{D351CA05-8F94-9D41-9D06-65572ABBE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030" y="5690038"/>
            <a:ext cx="498554" cy="6596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1355ED3-3B22-2C4B-A3ED-F801076A14AC}"/>
              </a:ext>
            </a:extLst>
          </p:cNvPr>
          <p:cNvCxnSpPr>
            <a:cxnSpLocks/>
          </p:cNvCxnSpPr>
          <p:nvPr/>
        </p:nvCxnSpPr>
        <p:spPr>
          <a:xfrm>
            <a:off x="3181964" y="5957075"/>
            <a:ext cx="609339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948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10FEDAF-1286-5247-A9E7-F07F94EE72A1}"/>
              </a:ext>
            </a:extLst>
          </p:cNvPr>
          <p:cNvSpPr txBox="1"/>
          <p:nvPr/>
        </p:nvSpPr>
        <p:spPr>
          <a:xfrm>
            <a:off x="188672" y="2677699"/>
            <a:ext cx="5046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README.txt</a:t>
            </a:r>
            <a:endParaRPr lang="en-US" sz="60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E07EF1-EB6D-9842-8AA5-A00D06B4C515}"/>
              </a:ext>
            </a:extLst>
          </p:cNvPr>
          <p:cNvSpPr txBox="1"/>
          <p:nvPr/>
        </p:nvSpPr>
        <p:spPr>
          <a:xfrm>
            <a:off x="3243459" y="89865"/>
            <a:ext cx="48933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70C0"/>
                </a:solidFill>
              </a:rPr>
              <a:t>Plan &amp; Document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377B7C-F6B1-8B47-81D4-096C3C082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925" y="843317"/>
            <a:ext cx="4457266" cy="548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8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47AA5E24-1804-8343-A1E1-B45ECB21A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4" y="806079"/>
            <a:ext cx="3245700" cy="259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yellow softbound book on grey printer paper">
            <a:extLst>
              <a:ext uri="{FF2B5EF4-FFF2-40B4-BE49-F238E27FC236}">
                <a16:creationId xmlns:a16="http://schemas.microsoft.com/office/drawing/2014/main" id="{B486C26B-37D7-0640-9319-A7819AE88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94" y="3835990"/>
            <a:ext cx="1824765" cy="273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tack of files">
            <a:extLst>
              <a:ext uri="{FF2B5EF4-FFF2-40B4-BE49-F238E27FC236}">
                <a16:creationId xmlns:a16="http://schemas.microsoft.com/office/drawing/2014/main" id="{9BBD6E94-3AD4-F049-A8A7-F48A0C6C6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0416" y="513130"/>
            <a:ext cx="3587640" cy="2394096"/>
          </a:xfrm>
          <a:prstGeom prst="rect">
            <a:avLst/>
          </a:prstGeom>
        </p:spPr>
      </p:pic>
      <p:pic>
        <p:nvPicPr>
          <p:cNvPr id="7176" name="Picture 8" descr="white and green state maps">
            <a:extLst>
              <a:ext uri="{FF2B5EF4-FFF2-40B4-BE49-F238E27FC236}">
                <a16:creationId xmlns:a16="http://schemas.microsoft.com/office/drawing/2014/main" id="{8020D1ED-63F9-6C44-95B0-5665D7BB7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7622" y="4292814"/>
            <a:ext cx="2735880" cy="182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Lonely Planet Rarotonga &amp; the Cook Islands (Country Guide): Oliver Berry:  9781741042900: Amazon.com: Books">
            <a:extLst>
              <a:ext uri="{FF2B5EF4-FFF2-40B4-BE49-F238E27FC236}">
                <a16:creationId xmlns:a16="http://schemas.microsoft.com/office/drawing/2014/main" id="{4B54FF2F-344C-424C-8DDA-958EBA3E8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433" y="3888886"/>
            <a:ext cx="848994" cy="131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newspaper | History &amp; Facts | Britannica">
            <a:extLst>
              <a:ext uri="{FF2B5EF4-FFF2-40B4-BE49-F238E27FC236}">
                <a16:creationId xmlns:a16="http://schemas.microsoft.com/office/drawing/2014/main" id="{74FE8EF5-07D4-0546-985A-B7A549613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433" y="5257460"/>
            <a:ext cx="1974734" cy="131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Black and White Printing | Epson US">
            <a:extLst>
              <a:ext uri="{FF2B5EF4-FFF2-40B4-BE49-F238E27FC236}">
                <a16:creationId xmlns:a16="http://schemas.microsoft.com/office/drawing/2014/main" id="{F20A835C-01BC-F841-A17D-5FE203344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490" y="3424296"/>
            <a:ext cx="3751510" cy="303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How to design survey forms for quick data entry | tools4dev">
            <a:extLst>
              <a:ext uri="{FF2B5EF4-FFF2-40B4-BE49-F238E27FC236}">
                <a16:creationId xmlns:a16="http://schemas.microsoft.com/office/drawing/2014/main" id="{CEAAE60D-37C2-4440-9C72-E2B4920C3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596" y="696097"/>
            <a:ext cx="38354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person holding three assorted pictures">
            <a:extLst>
              <a:ext uri="{FF2B5EF4-FFF2-40B4-BE49-F238E27FC236}">
                <a16:creationId xmlns:a16="http://schemas.microsoft.com/office/drawing/2014/main" id="{3300D008-884E-234D-891D-F5F25DB1D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437" y="3835990"/>
            <a:ext cx="1824765" cy="273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2EF658-1D71-F047-914E-CAF4AF328387}"/>
              </a:ext>
            </a:extLst>
          </p:cNvPr>
          <p:cNvSpPr txBox="1"/>
          <p:nvPr/>
        </p:nvSpPr>
        <p:spPr>
          <a:xfrm>
            <a:off x="-16929" y="106801"/>
            <a:ext cx="48933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70C0"/>
                </a:solidFill>
              </a:rPr>
              <a:t>Organization of Physical Files</a:t>
            </a:r>
          </a:p>
        </p:txBody>
      </p:sp>
    </p:spTree>
    <p:extLst>
      <p:ext uri="{BB962C8B-B14F-4D97-AF65-F5344CB8AC3E}">
        <p14:creationId xmlns:p14="http://schemas.microsoft.com/office/powerpoint/2010/main" val="638176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0D6190E-496F-2F4A-A5B3-3010B1FE5BA9}"/>
              </a:ext>
            </a:extLst>
          </p:cNvPr>
          <p:cNvCxnSpPr>
            <a:cxnSpLocks/>
            <a:stCxn id="91" idx="2"/>
          </p:cNvCxnSpPr>
          <p:nvPr/>
        </p:nvCxnSpPr>
        <p:spPr>
          <a:xfrm flipV="1">
            <a:off x="4756107" y="2663714"/>
            <a:ext cx="4582047" cy="3723215"/>
          </a:xfrm>
          <a:prstGeom prst="straightConnector1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05AE957-DD33-0345-87E5-624A0A9915EF}"/>
              </a:ext>
            </a:extLst>
          </p:cNvPr>
          <p:cNvSpPr/>
          <p:nvPr/>
        </p:nvSpPr>
        <p:spPr>
          <a:xfrm>
            <a:off x="1207656" y="751357"/>
            <a:ext cx="2975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Masters_ch1_land_cover_change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ABAC1532-2AC3-904A-AE47-241779C8F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625" y="557614"/>
            <a:ext cx="642125" cy="64212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C62B8F7-F107-524D-8279-AE0F9A624611}"/>
              </a:ext>
            </a:extLst>
          </p:cNvPr>
          <p:cNvSpPr/>
          <p:nvPr/>
        </p:nvSpPr>
        <p:spPr>
          <a:xfrm>
            <a:off x="1849781" y="1158771"/>
            <a:ext cx="562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dmp</a:t>
            </a:r>
            <a:endParaRPr lang="en-US" sz="1600" dirty="0"/>
          </a:p>
        </p:txBody>
      </p:sp>
      <p:pic>
        <p:nvPicPr>
          <p:cNvPr id="26" name="Graphic 25" descr="Open Folder">
            <a:extLst>
              <a:ext uri="{FF2B5EF4-FFF2-40B4-BE49-F238E27FC236}">
                <a16:creationId xmlns:a16="http://schemas.microsoft.com/office/drawing/2014/main" id="{F5818612-519E-C54D-95F3-9658C482B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3860" y="997100"/>
            <a:ext cx="642125" cy="64212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D3BAA11-8CE6-294C-A5B3-9E25411D32CA}"/>
              </a:ext>
            </a:extLst>
          </p:cNvPr>
          <p:cNvSpPr/>
          <p:nvPr/>
        </p:nvSpPr>
        <p:spPr>
          <a:xfrm>
            <a:off x="1881309" y="1646219"/>
            <a:ext cx="5521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data</a:t>
            </a:r>
          </a:p>
        </p:txBody>
      </p:sp>
      <p:pic>
        <p:nvPicPr>
          <p:cNvPr id="28" name="Graphic 27" descr="Open Folder">
            <a:extLst>
              <a:ext uri="{FF2B5EF4-FFF2-40B4-BE49-F238E27FC236}">
                <a16:creationId xmlns:a16="http://schemas.microsoft.com/office/drawing/2014/main" id="{B30D8178-7E5A-7E48-9771-568F5D766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3807" y="1501520"/>
            <a:ext cx="642125" cy="64212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B397AF0-7B4C-3C4C-B84D-65A032F31B70}"/>
              </a:ext>
            </a:extLst>
          </p:cNvPr>
          <p:cNvSpPr/>
          <p:nvPr/>
        </p:nvSpPr>
        <p:spPr>
          <a:xfrm>
            <a:off x="2434149" y="2113110"/>
            <a:ext cx="910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raw data</a:t>
            </a:r>
          </a:p>
        </p:txBody>
      </p:sp>
      <p:pic>
        <p:nvPicPr>
          <p:cNvPr id="30" name="Graphic 29" descr="Open Folder">
            <a:extLst>
              <a:ext uri="{FF2B5EF4-FFF2-40B4-BE49-F238E27FC236}">
                <a16:creationId xmlns:a16="http://schemas.microsoft.com/office/drawing/2014/main" id="{5603D35F-7AAD-1A48-9312-4E4AA452B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4040" y="1967281"/>
            <a:ext cx="642125" cy="64212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73B0F4E-BA7C-B447-8362-B197A6B10B31}"/>
              </a:ext>
            </a:extLst>
          </p:cNvPr>
          <p:cNvSpPr/>
          <p:nvPr/>
        </p:nvSpPr>
        <p:spPr>
          <a:xfrm>
            <a:off x="2447182" y="2998091"/>
            <a:ext cx="1039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clean data</a:t>
            </a:r>
          </a:p>
        </p:txBody>
      </p:sp>
      <p:pic>
        <p:nvPicPr>
          <p:cNvPr id="32" name="Graphic 31" descr="Open Folder">
            <a:extLst>
              <a:ext uri="{FF2B5EF4-FFF2-40B4-BE49-F238E27FC236}">
                <a16:creationId xmlns:a16="http://schemas.microsoft.com/office/drawing/2014/main" id="{E4C6B115-F6A1-A34C-851C-B8E916945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6404" y="2813320"/>
            <a:ext cx="642125" cy="64212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01491B1-0713-F649-B0F8-22F6E2D8415E}"/>
              </a:ext>
            </a:extLst>
          </p:cNvPr>
          <p:cNvSpPr/>
          <p:nvPr/>
        </p:nvSpPr>
        <p:spPr>
          <a:xfrm>
            <a:off x="277632" y="553998"/>
            <a:ext cx="5390508" cy="6229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36" name="Graphic 35" descr="Paper with solid fill">
            <a:extLst>
              <a:ext uri="{FF2B5EF4-FFF2-40B4-BE49-F238E27FC236}">
                <a16:creationId xmlns:a16="http://schemas.microsoft.com/office/drawing/2014/main" id="{4AE28455-794C-E842-A229-8F089138C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91741" y="3903083"/>
            <a:ext cx="278193" cy="27819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0D2E85A-2214-C048-A48A-8A25B3A4A81B}"/>
              </a:ext>
            </a:extLst>
          </p:cNvPr>
          <p:cNvSpPr/>
          <p:nvPr/>
        </p:nvSpPr>
        <p:spPr>
          <a:xfrm>
            <a:off x="2853846" y="3865649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metadata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B48A54-BBC3-E949-8AA7-90349E1E36C7}"/>
              </a:ext>
            </a:extLst>
          </p:cNvPr>
          <p:cNvSpPr/>
          <p:nvPr/>
        </p:nvSpPr>
        <p:spPr>
          <a:xfrm>
            <a:off x="2067308" y="4366809"/>
            <a:ext cx="888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analyses</a:t>
            </a:r>
          </a:p>
        </p:txBody>
      </p:sp>
      <p:pic>
        <p:nvPicPr>
          <p:cNvPr id="39" name="Graphic 38" descr="Open Folder">
            <a:extLst>
              <a:ext uri="{FF2B5EF4-FFF2-40B4-BE49-F238E27FC236}">
                <a16:creationId xmlns:a16="http://schemas.microsoft.com/office/drawing/2014/main" id="{446424B3-75BF-F94E-B0F4-DA4DB8C73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3619" y="4182437"/>
            <a:ext cx="642125" cy="64212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A1F3F32-CAA8-8547-BBF6-F446DC0D9C5C}"/>
              </a:ext>
            </a:extLst>
          </p:cNvPr>
          <p:cNvSpPr/>
          <p:nvPr/>
        </p:nvSpPr>
        <p:spPr>
          <a:xfrm>
            <a:off x="2105744" y="5787798"/>
            <a:ext cx="11215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manuscript</a:t>
            </a:r>
          </a:p>
        </p:txBody>
      </p:sp>
      <p:pic>
        <p:nvPicPr>
          <p:cNvPr id="41" name="Graphic 40" descr="Open Folder">
            <a:extLst>
              <a:ext uri="{FF2B5EF4-FFF2-40B4-BE49-F238E27FC236}">
                <a16:creationId xmlns:a16="http://schemas.microsoft.com/office/drawing/2014/main" id="{2B13CB7E-A2E8-E84B-AE43-DE87CE725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3558" y="5636013"/>
            <a:ext cx="642125" cy="64212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857200E-2125-CC4C-81A0-7182DA7FBCE2}"/>
              </a:ext>
            </a:extLst>
          </p:cNvPr>
          <p:cNvSpPr/>
          <p:nvPr/>
        </p:nvSpPr>
        <p:spPr>
          <a:xfrm>
            <a:off x="2609647" y="4753175"/>
            <a:ext cx="18836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intermediate output</a:t>
            </a:r>
          </a:p>
        </p:txBody>
      </p:sp>
      <p:pic>
        <p:nvPicPr>
          <p:cNvPr id="51" name="Graphic 50" descr="Open Folder">
            <a:extLst>
              <a:ext uri="{FF2B5EF4-FFF2-40B4-BE49-F238E27FC236}">
                <a16:creationId xmlns:a16="http://schemas.microsoft.com/office/drawing/2014/main" id="{C2084914-937D-E74B-A4BA-CF26174A8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9538" y="4607346"/>
            <a:ext cx="642125" cy="64212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AC44D6D-6DE8-C843-941A-8A821820EF51}"/>
              </a:ext>
            </a:extLst>
          </p:cNvPr>
          <p:cNvSpPr/>
          <p:nvPr/>
        </p:nvSpPr>
        <p:spPr>
          <a:xfrm>
            <a:off x="2620316" y="5368270"/>
            <a:ext cx="1241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final outputs</a:t>
            </a:r>
          </a:p>
        </p:txBody>
      </p:sp>
      <p:pic>
        <p:nvPicPr>
          <p:cNvPr id="53" name="Graphic 52" descr="Open Folder">
            <a:extLst>
              <a:ext uri="{FF2B5EF4-FFF2-40B4-BE49-F238E27FC236}">
                <a16:creationId xmlns:a16="http://schemas.microsoft.com/office/drawing/2014/main" id="{84598F67-BDD4-FB44-941D-A5BD43DA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9538" y="5183499"/>
            <a:ext cx="642125" cy="642125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1F5CC846-1D86-E141-870E-8144AB9D4939}"/>
              </a:ext>
            </a:extLst>
          </p:cNvPr>
          <p:cNvSpPr/>
          <p:nvPr/>
        </p:nvSpPr>
        <p:spPr>
          <a:xfrm>
            <a:off x="2158586" y="6314280"/>
            <a:ext cx="1368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data archiving</a:t>
            </a:r>
          </a:p>
        </p:txBody>
      </p:sp>
      <p:pic>
        <p:nvPicPr>
          <p:cNvPr id="55" name="Graphic 54" descr="Open Folder">
            <a:extLst>
              <a:ext uri="{FF2B5EF4-FFF2-40B4-BE49-F238E27FC236}">
                <a16:creationId xmlns:a16="http://schemas.microsoft.com/office/drawing/2014/main" id="{919D12CF-7994-524C-B338-599F706B6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6400" y="6162495"/>
            <a:ext cx="642125" cy="642125"/>
          </a:xfrm>
          <a:prstGeom prst="rect">
            <a:avLst/>
          </a:prstGeom>
        </p:spPr>
      </p:pic>
      <p:pic>
        <p:nvPicPr>
          <p:cNvPr id="56" name="Graphic 55" descr="Open Folder">
            <a:extLst>
              <a:ext uri="{FF2B5EF4-FFF2-40B4-BE49-F238E27FC236}">
                <a16:creationId xmlns:a16="http://schemas.microsoft.com/office/drawing/2014/main" id="{B659A1D7-B8BE-BA4D-9F49-45979D933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1236" y="2394720"/>
            <a:ext cx="304933" cy="304933"/>
          </a:xfrm>
          <a:prstGeom prst="rect">
            <a:avLst/>
          </a:prstGeom>
        </p:spPr>
      </p:pic>
      <p:pic>
        <p:nvPicPr>
          <p:cNvPr id="57" name="Graphic 56" descr="Open Folder">
            <a:extLst>
              <a:ext uri="{FF2B5EF4-FFF2-40B4-BE49-F238E27FC236}">
                <a16:creationId xmlns:a16="http://schemas.microsoft.com/office/drawing/2014/main" id="{A146CEA5-A51A-6E45-92CF-5536D8C9D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9684" y="2663714"/>
            <a:ext cx="304933" cy="304933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C613CBE-6BA9-114B-888A-906551D675D3}"/>
              </a:ext>
            </a:extLst>
          </p:cNvPr>
          <p:cNvSpPr/>
          <p:nvPr/>
        </p:nvSpPr>
        <p:spPr>
          <a:xfrm>
            <a:off x="2778185" y="2358116"/>
            <a:ext cx="11326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Images raw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86AD500-4F53-1B45-B193-A4718B8B525E}"/>
              </a:ext>
            </a:extLst>
          </p:cNvPr>
          <p:cNvSpPr/>
          <p:nvPr/>
        </p:nvSpPr>
        <p:spPr>
          <a:xfrm>
            <a:off x="2826271" y="2656193"/>
            <a:ext cx="11824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Surveys raw</a:t>
            </a:r>
          </a:p>
        </p:txBody>
      </p:sp>
      <p:pic>
        <p:nvPicPr>
          <p:cNvPr id="62" name="Graphic 61" descr="Open Folder">
            <a:extLst>
              <a:ext uri="{FF2B5EF4-FFF2-40B4-BE49-F238E27FC236}">
                <a16:creationId xmlns:a16="http://schemas.microsoft.com/office/drawing/2014/main" id="{BD5F2F3C-EC2E-1645-89E9-C4CBCF55D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7668" y="3317914"/>
            <a:ext cx="304933" cy="304933"/>
          </a:xfrm>
          <a:prstGeom prst="rect">
            <a:avLst/>
          </a:prstGeom>
        </p:spPr>
      </p:pic>
      <p:pic>
        <p:nvPicPr>
          <p:cNvPr id="63" name="Graphic 62" descr="Open Folder">
            <a:extLst>
              <a:ext uri="{FF2B5EF4-FFF2-40B4-BE49-F238E27FC236}">
                <a16:creationId xmlns:a16="http://schemas.microsoft.com/office/drawing/2014/main" id="{03204009-EB82-FC4E-BDB6-21448B786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3347" y="3595542"/>
            <a:ext cx="304933" cy="304933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F6F6783A-278F-7648-B5D1-F35A9B92636B}"/>
              </a:ext>
            </a:extLst>
          </p:cNvPr>
          <p:cNvSpPr/>
          <p:nvPr/>
        </p:nvSpPr>
        <p:spPr>
          <a:xfrm>
            <a:off x="2844617" y="3281310"/>
            <a:ext cx="10613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Images </a:t>
            </a:r>
            <a:r>
              <a:rPr lang="en-US" sz="1600" dirty="0" err="1"/>
              <a:t>cln</a:t>
            </a:r>
            <a:endParaRPr lang="en-US" sz="16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0ADFCC1-02C9-FF4C-9C27-54ED0F3E49E1}"/>
              </a:ext>
            </a:extLst>
          </p:cNvPr>
          <p:cNvSpPr/>
          <p:nvPr/>
        </p:nvSpPr>
        <p:spPr>
          <a:xfrm>
            <a:off x="2869934" y="3588021"/>
            <a:ext cx="11111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Surveys </a:t>
            </a:r>
            <a:r>
              <a:rPr lang="en-US" sz="1600" dirty="0" err="1"/>
              <a:t>cln</a:t>
            </a:r>
            <a:endParaRPr lang="en-US" sz="16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C6AB3D-8528-1946-BBF8-D0E90B05D227}"/>
              </a:ext>
            </a:extLst>
          </p:cNvPr>
          <p:cNvSpPr/>
          <p:nvPr/>
        </p:nvSpPr>
        <p:spPr>
          <a:xfrm>
            <a:off x="7210350" y="729839"/>
            <a:ext cx="27694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Masters_ch2_farmer_attitudes</a:t>
            </a:r>
          </a:p>
        </p:txBody>
      </p:sp>
      <p:pic>
        <p:nvPicPr>
          <p:cNvPr id="44" name="Graphic 43" descr="Open Folder">
            <a:extLst>
              <a:ext uri="{FF2B5EF4-FFF2-40B4-BE49-F238E27FC236}">
                <a16:creationId xmlns:a16="http://schemas.microsoft.com/office/drawing/2014/main" id="{67F6346A-87E4-6747-BC47-44A16A6E8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9319" y="536096"/>
            <a:ext cx="642125" cy="64212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E3489CB-0C28-DC4D-8FCF-90BB67B856F3}"/>
              </a:ext>
            </a:extLst>
          </p:cNvPr>
          <p:cNvSpPr/>
          <p:nvPr/>
        </p:nvSpPr>
        <p:spPr>
          <a:xfrm>
            <a:off x="7852475" y="1137253"/>
            <a:ext cx="562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dmp</a:t>
            </a:r>
            <a:endParaRPr lang="en-US" sz="1600" dirty="0"/>
          </a:p>
        </p:txBody>
      </p:sp>
      <p:pic>
        <p:nvPicPr>
          <p:cNvPr id="46" name="Graphic 45" descr="Open Folder">
            <a:extLst>
              <a:ext uri="{FF2B5EF4-FFF2-40B4-BE49-F238E27FC236}">
                <a16:creationId xmlns:a16="http://schemas.microsoft.com/office/drawing/2014/main" id="{C60F0E2E-52A6-E540-8046-50C30F19F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554" y="975582"/>
            <a:ext cx="642125" cy="6421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A0F7DC1-CCFA-4944-AE75-84F8A7612AE8}"/>
              </a:ext>
            </a:extLst>
          </p:cNvPr>
          <p:cNvSpPr/>
          <p:nvPr/>
        </p:nvSpPr>
        <p:spPr>
          <a:xfrm>
            <a:off x="7884003" y="1624701"/>
            <a:ext cx="5521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data</a:t>
            </a:r>
          </a:p>
        </p:txBody>
      </p:sp>
      <p:pic>
        <p:nvPicPr>
          <p:cNvPr id="48" name="Graphic 47" descr="Open Folder">
            <a:extLst>
              <a:ext uri="{FF2B5EF4-FFF2-40B4-BE49-F238E27FC236}">
                <a16:creationId xmlns:a16="http://schemas.microsoft.com/office/drawing/2014/main" id="{95AD1899-92F4-7F49-9CAD-620CB3F43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6501" y="1480002"/>
            <a:ext cx="642125" cy="642125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A9E46CB-B207-2241-8DCD-C62DB8552CBF}"/>
              </a:ext>
            </a:extLst>
          </p:cNvPr>
          <p:cNvSpPr/>
          <p:nvPr/>
        </p:nvSpPr>
        <p:spPr>
          <a:xfrm>
            <a:off x="6280326" y="532480"/>
            <a:ext cx="5390508" cy="6229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0" name="Graphic 69" descr="Paper with solid fill">
            <a:extLst>
              <a:ext uri="{FF2B5EF4-FFF2-40B4-BE49-F238E27FC236}">
                <a16:creationId xmlns:a16="http://schemas.microsoft.com/office/drawing/2014/main" id="{5377F985-6731-9044-882C-C8C69AE2E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61572" y="2170233"/>
            <a:ext cx="278193" cy="27819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CAF29605-FFBC-2946-959B-1FFA959C073F}"/>
              </a:ext>
            </a:extLst>
          </p:cNvPr>
          <p:cNvSpPr/>
          <p:nvPr/>
        </p:nvSpPr>
        <p:spPr>
          <a:xfrm>
            <a:off x="8223677" y="2132799"/>
            <a:ext cx="37182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Procedures for downloading </a:t>
            </a:r>
          </a:p>
          <a:p>
            <a:r>
              <a:rPr lang="en-US" sz="1600" dirty="0"/>
              <a:t>data from data repository or reading from </a:t>
            </a:r>
          </a:p>
          <a:p>
            <a:r>
              <a:rPr lang="en-US" sz="1600" dirty="0"/>
              <a:t>the hard drive folder for Ch1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F007F48-9923-C84A-AD51-F66CFC99F571}"/>
              </a:ext>
            </a:extLst>
          </p:cNvPr>
          <p:cNvSpPr/>
          <p:nvPr/>
        </p:nvSpPr>
        <p:spPr>
          <a:xfrm>
            <a:off x="8020712" y="3221777"/>
            <a:ext cx="888064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analyses</a:t>
            </a:r>
          </a:p>
        </p:txBody>
      </p:sp>
      <p:pic>
        <p:nvPicPr>
          <p:cNvPr id="73" name="Graphic 72" descr="Open Folder">
            <a:extLst>
              <a:ext uri="{FF2B5EF4-FFF2-40B4-BE49-F238E27FC236}">
                <a16:creationId xmlns:a16="http://schemas.microsoft.com/office/drawing/2014/main" id="{3A1EECD4-866F-1848-B536-C0FCFE7E2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7023" y="3037405"/>
            <a:ext cx="642125" cy="642125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4030319D-8DA9-8A44-BCB2-9DBD4BEA1404}"/>
              </a:ext>
            </a:extLst>
          </p:cNvPr>
          <p:cNvSpPr/>
          <p:nvPr/>
        </p:nvSpPr>
        <p:spPr>
          <a:xfrm>
            <a:off x="8059148" y="4642766"/>
            <a:ext cx="11215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manuscript</a:t>
            </a:r>
          </a:p>
        </p:txBody>
      </p:sp>
      <p:pic>
        <p:nvPicPr>
          <p:cNvPr id="75" name="Graphic 74" descr="Open Folder">
            <a:extLst>
              <a:ext uri="{FF2B5EF4-FFF2-40B4-BE49-F238E27FC236}">
                <a16:creationId xmlns:a16="http://schemas.microsoft.com/office/drawing/2014/main" id="{7AFB79CE-5B50-7543-BDE2-04310A97E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6962" y="4490981"/>
            <a:ext cx="642125" cy="642125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2D0050C2-0D69-794E-8E17-4505B8C87F0E}"/>
              </a:ext>
            </a:extLst>
          </p:cNvPr>
          <p:cNvSpPr/>
          <p:nvPr/>
        </p:nvSpPr>
        <p:spPr>
          <a:xfrm>
            <a:off x="8563051" y="3608143"/>
            <a:ext cx="18836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intermediate output</a:t>
            </a:r>
          </a:p>
        </p:txBody>
      </p:sp>
      <p:pic>
        <p:nvPicPr>
          <p:cNvPr id="77" name="Graphic 76" descr="Open Folder">
            <a:extLst>
              <a:ext uri="{FF2B5EF4-FFF2-40B4-BE49-F238E27FC236}">
                <a16:creationId xmlns:a16="http://schemas.microsoft.com/office/drawing/2014/main" id="{61E7EBAA-58F1-164D-910A-983B435FA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22942" y="3462314"/>
            <a:ext cx="642125" cy="642125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AC2D1174-D95B-3041-8486-B89B84945271}"/>
              </a:ext>
            </a:extLst>
          </p:cNvPr>
          <p:cNvSpPr/>
          <p:nvPr/>
        </p:nvSpPr>
        <p:spPr>
          <a:xfrm>
            <a:off x="8573720" y="4223238"/>
            <a:ext cx="1241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final outputs</a:t>
            </a:r>
          </a:p>
        </p:txBody>
      </p:sp>
      <p:pic>
        <p:nvPicPr>
          <p:cNvPr id="79" name="Graphic 78" descr="Open Folder">
            <a:extLst>
              <a:ext uri="{FF2B5EF4-FFF2-40B4-BE49-F238E27FC236}">
                <a16:creationId xmlns:a16="http://schemas.microsoft.com/office/drawing/2014/main" id="{103C2EA0-C4A0-A64B-BE45-95B2A2E94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2942" y="4038467"/>
            <a:ext cx="642125" cy="6421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82F21AD-5B12-544D-8FE9-4DA09E840CCC}"/>
              </a:ext>
            </a:extLst>
          </p:cNvPr>
          <p:cNvSpPr/>
          <p:nvPr/>
        </p:nvSpPr>
        <p:spPr>
          <a:xfrm>
            <a:off x="8111990" y="5169248"/>
            <a:ext cx="1368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data archiving</a:t>
            </a:r>
          </a:p>
        </p:txBody>
      </p:sp>
      <p:pic>
        <p:nvPicPr>
          <p:cNvPr id="81" name="Graphic 80" descr="Open Folder">
            <a:extLst>
              <a:ext uri="{FF2B5EF4-FFF2-40B4-BE49-F238E27FC236}">
                <a16:creationId xmlns:a16="http://schemas.microsoft.com/office/drawing/2014/main" id="{762203AC-AC47-8746-9324-4881394EE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9804" y="5017463"/>
            <a:ext cx="642125" cy="6421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DBE3A7D-94D4-354E-A7B4-CC3C167DE541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4019298" y="2798198"/>
            <a:ext cx="4204379" cy="896135"/>
          </a:xfrm>
          <a:prstGeom prst="straightConnector1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ket 3">
            <a:extLst>
              <a:ext uri="{FF2B5EF4-FFF2-40B4-BE49-F238E27FC236}">
                <a16:creationId xmlns:a16="http://schemas.microsoft.com/office/drawing/2014/main" id="{2E5845AD-9F73-7245-99CE-ABC81B7E102D}"/>
              </a:ext>
            </a:extLst>
          </p:cNvPr>
          <p:cNvSpPr/>
          <p:nvPr/>
        </p:nvSpPr>
        <p:spPr>
          <a:xfrm>
            <a:off x="3899174" y="3125713"/>
            <a:ext cx="120124" cy="1137239"/>
          </a:xfrm>
          <a:prstGeom prst="righ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Bracket 90">
            <a:extLst>
              <a:ext uri="{FF2B5EF4-FFF2-40B4-BE49-F238E27FC236}">
                <a16:creationId xmlns:a16="http://schemas.microsoft.com/office/drawing/2014/main" id="{E3B3A744-3371-8448-A725-70752F8BCD81}"/>
              </a:ext>
            </a:extLst>
          </p:cNvPr>
          <p:cNvSpPr/>
          <p:nvPr/>
        </p:nvSpPr>
        <p:spPr>
          <a:xfrm>
            <a:off x="4685721" y="6126352"/>
            <a:ext cx="70386" cy="521154"/>
          </a:xfrm>
          <a:prstGeom prst="righ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Graphic 91" descr="Cloud outline">
            <a:extLst>
              <a:ext uri="{FF2B5EF4-FFF2-40B4-BE49-F238E27FC236}">
                <a16:creationId xmlns:a16="http://schemas.microsoft.com/office/drawing/2014/main" id="{7D51DE00-7684-3B41-BFFB-8068C49215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97345" y="5994016"/>
            <a:ext cx="882125" cy="882125"/>
          </a:xfrm>
          <a:prstGeom prst="rect">
            <a:avLst/>
          </a:prstGeom>
        </p:spPr>
      </p:pic>
      <p:pic>
        <p:nvPicPr>
          <p:cNvPr id="94" name="Picture 2" descr="Dryad logo">
            <a:extLst>
              <a:ext uri="{FF2B5EF4-FFF2-40B4-BE49-F238E27FC236}">
                <a16:creationId xmlns:a16="http://schemas.microsoft.com/office/drawing/2014/main" id="{3C4A996E-1B4E-8C4B-98EA-57C17C1D0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35"/>
          <a:stretch/>
        </p:blipFill>
        <p:spPr bwMode="auto">
          <a:xfrm>
            <a:off x="4062351" y="6314952"/>
            <a:ext cx="251498" cy="28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37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47" grpId="0"/>
      <p:bldP spid="69" grpId="0" animBg="1"/>
      <p:bldP spid="71" grpId="0"/>
      <p:bldP spid="72" grpId="0" animBg="1"/>
      <p:bldP spid="74" grpId="0"/>
      <p:bldP spid="76" grpId="0"/>
      <p:bldP spid="78" grpId="0"/>
      <p:bldP spid="80" grpId="0"/>
      <p:bldP spid="4" grpId="0" animBg="1"/>
      <p:bldP spid="9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621</Words>
  <Application>Microsoft Macintosh PowerPoint</Application>
  <PresentationFormat>Widescreen</PresentationFormat>
  <Paragraphs>88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Bruna, Emilio M.</dc:creator>
  <cp:lastModifiedBy>Bruna, Emilio M.</cp:lastModifiedBy>
  <cp:revision>16</cp:revision>
  <dcterms:created xsi:type="dcterms:W3CDTF">2021-01-20T21:21:27Z</dcterms:created>
  <dcterms:modified xsi:type="dcterms:W3CDTF">2021-01-21T21:33:54Z</dcterms:modified>
</cp:coreProperties>
</file>